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58" r:id="rId7"/>
    <p:sldId id="347" r:id="rId8"/>
    <p:sldId id="259" r:id="rId9"/>
    <p:sldId id="348" r:id="rId10"/>
    <p:sldId id="354" r:id="rId11"/>
    <p:sldId id="328" r:id="rId12"/>
    <p:sldId id="329" r:id="rId13"/>
    <p:sldId id="353" r:id="rId14"/>
    <p:sldId id="331" r:id="rId15"/>
    <p:sldId id="333" r:id="rId16"/>
    <p:sldId id="334" r:id="rId17"/>
    <p:sldId id="336" r:id="rId18"/>
    <p:sldId id="337" r:id="rId19"/>
    <p:sldId id="338" r:id="rId20"/>
    <p:sldId id="339" r:id="rId21"/>
    <p:sldId id="346" r:id="rId22"/>
    <p:sldId id="340" r:id="rId23"/>
    <p:sldId id="341" r:id="rId24"/>
    <p:sldId id="342" r:id="rId25"/>
    <p:sldId id="343" r:id="rId26"/>
    <p:sldId id="344" r:id="rId27"/>
    <p:sldId id="345" r:id="rId28"/>
    <p:sldId id="349" r:id="rId29"/>
    <p:sldId id="294" r:id="rId30"/>
    <p:sldId id="330" r:id="rId31"/>
    <p:sldId id="351" r:id="rId32"/>
    <p:sldId id="352" r:id="rId33"/>
    <p:sldId id="355" r:id="rId34"/>
    <p:sldId id="356" r:id="rId35"/>
    <p:sldId id="357" r:id="rId36"/>
    <p:sldId id="326" r:id="rId37"/>
    <p:sldId id="261" r:id="rId38"/>
  </p:sldIdLst>
  <p:sldSz cx="12192000" cy="6858000"/>
  <p:notesSz cx="6858000" cy="9144000"/>
  <p:embeddedFontLst>
    <p:embeddedFont>
      <p:font typeface="Open Sans" panose="020B060402020202020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Proxima Nova Black" panose="020B0604020202020204" charset="0"/>
      <p:bold r:id="rId47"/>
    </p:embeddedFont>
    <p:embeddedFont>
      <p:font typeface="Calibri" panose="020F050202020403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957" autoAdjust="0"/>
  </p:normalViewPr>
  <p:slideViewPr>
    <p:cSldViewPr snapToGrid="0">
      <p:cViewPr>
        <p:scale>
          <a:sx n="75" d="100"/>
          <a:sy n="75" d="100"/>
        </p:scale>
        <p:origin x="-54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3.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hyperlink" Target="https://developer.mozilla.org/en-US/docs/Web/JavaScript/Reference/Global_Objects/RegExp" TargetMode="External"/><Relationship Id="rId1" Type="http://schemas.openxmlformats.org/officeDocument/2006/relationships/slideLayout" Target="../slideLayouts/slideLayout2.xml"/><Relationship Id="rId4" Type="http://schemas.openxmlformats.org/officeDocument/2006/relationships/hyperlink" Target="https://tproger.ru/articles/regexp-for-beginner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Proxima Nova Black" panose="02000506030000020004" pitchFamily="2" charset="0"/>
              </a:rPr>
              <a:t>JAVASCRIPT</a:t>
            </a:r>
            <a:br>
              <a:rPr lang="en-US" smtClean="0">
                <a:latin typeface="Proxima Nova Black" panose="02000506030000020004" pitchFamily="2" charset="0"/>
              </a:rPr>
            </a:br>
            <a:r>
              <a:rPr lang="en-US" smtClean="0">
                <a:latin typeface="Proxima Nova Black" panose="02000506030000020004" pitchFamily="2" charset="0"/>
              </a:rPr>
              <a:t>REGEX</a:t>
            </a:r>
            <a:endParaRPr lang="en-US" sz="1200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smtClean="0"/>
              <a:t>By Davyd Manzhula</a:t>
            </a:r>
            <a:endParaRPr lang="en-US"/>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6889"/>
            <a:ext cx="12192000" cy="4474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5716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24000"/>
            <a:ext cx="12192000" cy="3572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9184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 t="1161" r="43" b="1161"/>
          <a:stretch/>
        </p:blipFill>
        <p:spPr bwMode="auto">
          <a:xfrm>
            <a:off x="1" y="1556792"/>
            <a:ext cx="12186720" cy="4360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27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56792"/>
            <a:ext cx="12192001"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8826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0386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522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6234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5280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1"/>
            <a:ext cx="12191999" cy="446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602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0"/>
            <a:ext cx="12192000" cy="4465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319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271790"/>
          </a:xfrm>
        </p:spPr>
        <p:txBody>
          <a:bodyPr/>
          <a:lstStyle/>
          <a:p>
            <a:r>
              <a:rPr lang="en-US" smtClean="0"/>
              <a:t>AGENDA</a:t>
            </a:r>
            <a:endParaRPr lang="uk-UA"/>
          </a:p>
        </p:txBody>
      </p:sp>
      <p:sp>
        <p:nvSpPr>
          <p:cNvPr id="5" name="Text Placeholder 4"/>
          <p:cNvSpPr>
            <a:spLocks noGrp="1"/>
          </p:cNvSpPr>
          <p:nvPr>
            <p:ph type="body" sz="quarter" idx="10"/>
          </p:nvPr>
        </p:nvSpPr>
        <p:spPr/>
        <p:txBody>
          <a:bodyPr/>
          <a:lstStyle/>
          <a:p>
            <a:endParaRPr lang="uk-UA"/>
          </a:p>
        </p:txBody>
      </p:sp>
      <p:sp>
        <p:nvSpPr>
          <p:cNvPr id="2" name="TextBox 1"/>
          <p:cNvSpPr txBox="1"/>
          <p:nvPr/>
        </p:nvSpPr>
        <p:spPr>
          <a:xfrm>
            <a:off x="656823" y="2215166"/>
            <a:ext cx="10780434" cy="1754326"/>
          </a:xfrm>
          <a:prstGeom prst="rect">
            <a:avLst/>
          </a:prstGeom>
          <a:noFill/>
        </p:spPr>
        <p:txBody>
          <a:bodyPr wrap="square" rtlCol="0">
            <a:spAutoFit/>
          </a:bodyPr>
          <a:lstStyle/>
          <a:p>
            <a:pPr marL="342900" indent="-342900">
              <a:buFont typeface="Wingdings" panose="05000000000000000000" pitchFamily="2" charset="2"/>
              <a:buChar char="§"/>
            </a:pPr>
            <a:r>
              <a:rPr lang="en-US" sz="3600" smtClean="0">
                <a:latin typeface="Proxima Nova Black" panose="020B0604020202020204" charset="0"/>
              </a:rPr>
              <a:t>RegEx</a:t>
            </a:r>
            <a:endParaRPr lang="uk-UA" sz="3600" smtClean="0">
              <a:latin typeface="Proxima Nova Black" panose="020B0604020202020204" charset="0"/>
            </a:endParaRPr>
          </a:p>
          <a:p>
            <a:pPr marL="342900" indent="-342900">
              <a:buFont typeface="Wingdings" panose="05000000000000000000" pitchFamily="2" charset="2"/>
              <a:buChar char="§"/>
            </a:pPr>
            <a:r>
              <a:rPr lang="en-US" sz="3600" smtClean="0">
                <a:latin typeface="Proxima Nova Black" panose="020B0604020202020204" charset="0"/>
              </a:rPr>
              <a:t>RegEx Examples</a:t>
            </a:r>
          </a:p>
          <a:p>
            <a:pPr marL="342900" indent="-342900">
              <a:buFont typeface="Wingdings" panose="05000000000000000000" pitchFamily="2" charset="2"/>
              <a:buChar char="§"/>
            </a:pPr>
            <a:r>
              <a:rPr lang="en-US" sz="3600" smtClean="0">
                <a:latin typeface="Proxima Nova Black" panose="020B0604020202020204" charset="0"/>
              </a:rPr>
              <a:t>RegEx in JS</a:t>
            </a:r>
            <a:endParaRPr lang="en-US" sz="3600" smtClean="0">
              <a:latin typeface="Proxima Nova Black" panose="020B0604020202020204" charset="0"/>
            </a:endParaRPr>
          </a:p>
        </p:txBody>
      </p:sp>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0"/>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3871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0"/>
            <a:ext cx="12191999" cy="446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25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0"/>
            <a:ext cx="12192000"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6799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EXAMPLES</a:t>
            </a:r>
            <a:endParaRPr lang="uk-UA"/>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56790"/>
            <a:ext cx="12191999" cy="4465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723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b="1" smtClean="0"/>
              <a:t>REGEX</a:t>
            </a:r>
            <a:br>
              <a:rPr lang="en-US" sz="9600" b="1" smtClean="0"/>
            </a:br>
            <a:r>
              <a:rPr lang="en-US" sz="9600" b="1" smtClean="0"/>
              <a:t>IN JS</a:t>
            </a:r>
            <a:endParaRPr lang="en-US" sz="9600" b="1"/>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3484036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REGEX </a:t>
            </a:r>
            <a:r>
              <a:rPr lang="en-US" smtClean="0"/>
              <a:t>IN JS</a:t>
            </a:r>
            <a:endParaRPr lang="uk-UA"/>
          </a:p>
        </p:txBody>
      </p:sp>
      <p:sp>
        <p:nvSpPr>
          <p:cNvPr id="3" name="Текст 2"/>
          <p:cNvSpPr>
            <a:spLocks noGrp="1"/>
          </p:cNvSpPr>
          <p:nvPr>
            <p:ph type="body" sz="quarter" idx="10"/>
          </p:nvPr>
        </p:nvSpPr>
        <p:spPr>
          <a:xfrm>
            <a:off x="685800" y="1709062"/>
            <a:ext cx="10807700" cy="4488537"/>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4400">
                <a:latin typeface="Consolas" panose="020B0609020204030204" pitchFamily="49" charset="0"/>
              </a:rPr>
              <a:t>/pattern/flags</a:t>
            </a:r>
          </a:p>
          <a:p>
            <a:r>
              <a:rPr lang="en-US" sz="4400" b="1">
                <a:latin typeface="Consolas" panose="020B0609020204030204" pitchFamily="49" charset="0"/>
              </a:rPr>
              <a:t>new</a:t>
            </a:r>
            <a:r>
              <a:rPr lang="en-US" sz="4400">
                <a:latin typeface="Consolas" panose="020B0609020204030204" pitchFamily="49" charset="0"/>
              </a:rPr>
              <a:t> RegExp(pattern[, flags])</a:t>
            </a:r>
          </a:p>
          <a:p>
            <a:r>
              <a:rPr lang="en-US" sz="4400">
                <a:latin typeface="Consolas" panose="020B0609020204030204" pitchFamily="49" charset="0"/>
              </a:rPr>
              <a:t>RegExp(pattern[, flags])</a:t>
            </a:r>
            <a:endParaRPr lang="uk-UA" sz="4400">
              <a:latin typeface="Consolas" panose="020B0609020204030204" pitchFamily="49" charset="0"/>
            </a:endParaRPr>
          </a:p>
        </p:txBody>
      </p:sp>
    </p:spTree>
    <p:extLst>
      <p:ext uri="{BB962C8B-B14F-4D97-AF65-F5344CB8AC3E}">
        <p14:creationId xmlns:p14="http://schemas.microsoft.com/office/powerpoint/2010/main" val="6245948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REGEX IN JS</a:t>
            </a:r>
            <a:endParaRPr lang="uk-UA"/>
          </a:p>
        </p:txBody>
      </p:sp>
      <p:sp>
        <p:nvSpPr>
          <p:cNvPr id="3" name="Текст 2"/>
          <p:cNvSpPr>
            <a:spLocks noGrp="1"/>
          </p:cNvSpPr>
          <p:nvPr>
            <p:ph type="body" sz="quarter" idx="10"/>
          </p:nvPr>
        </p:nvSpPr>
        <p:spPr>
          <a:xfrm>
            <a:off x="685800" y="1709062"/>
            <a:ext cx="10807700" cy="4488537"/>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4400" smtClean="0">
                <a:solidFill>
                  <a:schemeClr val="accent4">
                    <a:lumMod val="75000"/>
                  </a:schemeClr>
                </a:solidFill>
                <a:latin typeface="Consolas" panose="020B0609020204030204" pitchFamily="49" charset="0"/>
              </a:rPr>
              <a:t>/</a:t>
            </a:r>
            <a:r>
              <a:rPr lang="uk-UA" sz="4400" smtClean="0">
                <a:solidFill>
                  <a:schemeClr val="accent4">
                    <a:lumMod val="75000"/>
                  </a:schemeClr>
                </a:solidFill>
                <a:latin typeface="Consolas" panose="020B0609020204030204" pitchFamily="49" charset="0"/>
              </a:rPr>
              <a:t>(</a:t>
            </a:r>
            <a:r>
              <a:rPr lang="en-US" sz="4400" smtClean="0">
                <a:solidFill>
                  <a:schemeClr val="accent4">
                    <a:lumMod val="75000"/>
                  </a:schemeClr>
                </a:solidFill>
                <a:latin typeface="Consolas" panose="020B0609020204030204" pitchFamily="49" charset="0"/>
              </a:rPr>
              <a:t>[0-9a-f]{16}</a:t>
            </a:r>
            <a:r>
              <a:rPr lang="uk-UA" sz="4400" smtClean="0">
                <a:solidFill>
                  <a:schemeClr val="accent4">
                    <a:lumMod val="75000"/>
                  </a:schemeClr>
                </a:solidFill>
                <a:latin typeface="Consolas" panose="020B0609020204030204" pitchFamily="49" charset="0"/>
              </a:rPr>
              <a:t>)</a:t>
            </a:r>
            <a:r>
              <a:rPr lang="en-US" sz="4400" smtClean="0">
                <a:solidFill>
                  <a:schemeClr val="accent4">
                    <a:lumMod val="75000"/>
                  </a:schemeClr>
                </a:solidFill>
                <a:latin typeface="Consolas" panose="020B0609020204030204" pitchFamily="49" charset="0"/>
              </a:rPr>
              <a:t>/ig</a:t>
            </a:r>
            <a:endParaRPr lang="en-US" sz="4400">
              <a:solidFill>
                <a:schemeClr val="accent4">
                  <a:lumMod val="75000"/>
                </a:schemeClr>
              </a:solidFill>
              <a:latin typeface="Consolas" panose="020B0609020204030204" pitchFamily="49" charset="0"/>
            </a:endParaRPr>
          </a:p>
          <a:p>
            <a:r>
              <a:rPr lang="en-US" sz="4400" b="1">
                <a:latin typeface="Consolas" panose="020B0609020204030204" pitchFamily="49" charset="0"/>
              </a:rPr>
              <a:t>new</a:t>
            </a:r>
            <a:r>
              <a:rPr lang="en-US" sz="4400">
                <a:latin typeface="Consolas" panose="020B0609020204030204" pitchFamily="49" charset="0"/>
              </a:rPr>
              <a:t> </a:t>
            </a:r>
            <a:r>
              <a:rPr lang="en-US" sz="4400" smtClean="0">
                <a:latin typeface="Consolas" panose="020B0609020204030204" pitchFamily="49" charset="0"/>
              </a:rPr>
              <a:t>RegExp(</a:t>
            </a:r>
            <a:r>
              <a:rPr lang="en-US" sz="4400" smtClean="0">
                <a:solidFill>
                  <a:schemeClr val="accent5"/>
                </a:solidFill>
                <a:latin typeface="Consolas" panose="020B0609020204030204" pitchFamily="49" charset="0"/>
              </a:rPr>
              <a:t>'</a:t>
            </a:r>
            <a:r>
              <a:rPr lang="uk-UA" sz="4400" smtClean="0">
                <a:solidFill>
                  <a:schemeClr val="accent5"/>
                </a:solidFill>
                <a:latin typeface="Consolas" panose="020B0609020204030204" pitchFamily="49" charset="0"/>
              </a:rPr>
              <a:t>(</a:t>
            </a:r>
            <a:r>
              <a:rPr lang="en-US" sz="4400">
                <a:solidFill>
                  <a:schemeClr val="accent5"/>
                </a:solidFill>
                <a:latin typeface="Consolas" panose="020B0609020204030204" pitchFamily="49" charset="0"/>
              </a:rPr>
              <a:t>[0-9a-f]{16</a:t>
            </a:r>
            <a:r>
              <a:rPr lang="en-US" sz="4400">
                <a:solidFill>
                  <a:schemeClr val="accent5"/>
                </a:solidFill>
                <a:latin typeface="Consolas" panose="020B0609020204030204" pitchFamily="49" charset="0"/>
              </a:rPr>
              <a:t>}</a:t>
            </a:r>
            <a:r>
              <a:rPr lang="uk-UA" sz="4400" smtClean="0">
                <a:solidFill>
                  <a:schemeClr val="accent5"/>
                </a:solidFill>
                <a:latin typeface="Consolas" panose="020B0609020204030204" pitchFamily="49" charset="0"/>
              </a:rPr>
              <a:t>)</a:t>
            </a:r>
            <a:r>
              <a:rPr lang="en-US" sz="4400" smtClean="0">
                <a:solidFill>
                  <a:schemeClr val="accent5"/>
                </a:solidFill>
                <a:latin typeface="Consolas" panose="020B0609020204030204" pitchFamily="49" charset="0"/>
              </a:rPr>
              <a:t>'</a:t>
            </a:r>
            <a:r>
              <a:rPr lang="en-US" sz="4400" smtClean="0">
                <a:latin typeface="Consolas" panose="020B0609020204030204" pitchFamily="49" charset="0"/>
              </a:rPr>
              <a:t>, </a:t>
            </a:r>
            <a:r>
              <a:rPr lang="en-US" sz="4400" smtClean="0">
                <a:solidFill>
                  <a:schemeClr val="accent5"/>
                </a:solidFill>
                <a:latin typeface="Consolas" panose="020B0609020204030204" pitchFamily="49" charset="0"/>
              </a:rPr>
              <a:t>'ig'</a:t>
            </a:r>
            <a:r>
              <a:rPr lang="en-US" sz="4400">
                <a:latin typeface="Consolas" panose="020B0609020204030204" pitchFamily="49" charset="0"/>
              </a:rPr>
              <a:t>)</a:t>
            </a:r>
          </a:p>
          <a:p>
            <a:r>
              <a:rPr lang="en-US" sz="4400" b="1">
                <a:latin typeface="Consolas" panose="020B0609020204030204" pitchFamily="49" charset="0"/>
              </a:rPr>
              <a:t>new</a:t>
            </a:r>
            <a:r>
              <a:rPr lang="en-US" sz="4400">
                <a:latin typeface="Consolas" panose="020B0609020204030204" pitchFamily="49" charset="0"/>
              </a:rPr>
              <a:t> </a:t>
            </a:r>
            <a:r>
              <a:rPr lang="en-US" sz="4400">
                <a:latin typeface="Consolas" panose="020B0609020204030204" pitchFamily="49" charset="0"/>
              </a:rPr>
              <a:t>RegExp</a:t>
            </a:r>
            <a:r>
              <a:rPr lang="en-US" sz="4400" smtClean="0">
                <a:latin typeface="Consolas" panose="020B0609020204030204" pitchFamily="49" charset="0"/>
              </a:rPr>
              <a:t>(</a:t>
            </a:r>
            <a:r>
              <a:rPr lang="en-US" sz="4400" smtClean="0">
                <a:solidFill>
                  <a:schemeClr val="accent4">
                    <a:lumMod val="75000"/>
                  </a:schemeClr>
                </a:solidFill>
                <a:latin typeface="Consolas" panose="020B0609020204030204" pitchFamily="49" charset="0"/>
              </a:rPr>
              <a:t>/</a:t>
            </a:r>
            <a:r>
              <a:rPr lang="uk-UA" sz="4400" smtClean="0">
                <a:solidFill>
                  <a:schemeClr val="accent4">
                    <a:lumMod val="75000"/>
                  </a:schemeClr>
                </a:solidFill>
                <a:latin typeface="Consolas" panose="020B0609020204030204" pitchFamily="49" charset="0"/>
              </a:rPr>
              <a:t>(</a:t>
            </a:r>
            <a:r>
              <a:rPr lang="en-US" sz="4400">
                <a:solidFill>
                  <a:schemeClr val="accent4">
                    <a:lumMod val="75000"/>
                  </a:schemeClr>
                </a:solidFill>
                <a:latin typeface="Consolas" panose="020B0609020204030204" pitchFamily="49" charset="0"/>
              </a:rPr>
              <a:t>[0-9a-f]{16</a:t>
            </a:r>
            <a:r>
              <a:rPr lang="en-US" sz="4400">
                <a:solidFill>
                  <a:schemeClr val="accent4">
                    <a:lumMod val="75000"/>
                  </a:schemeClr>
                </a:solidFill>
                <a:latin typeface="Consolas" panose="020B0609020204030204" pitchFamily="49" charset="0"/>
              </a:rPr>
              <a:t>}</a:t>
            </a:r>
            <a:r>
              <a:rPr lang="uk-UA" sz="4400" smtClean="0">
                <a:solidFill>
                  <a:schemeClr val="accent4">
                    <a:lumMod val="75000"/>
                  </a:schemeClr>
                </a:solidFill>
                <a:latin typeface="Consolas" panose="020B0609020204030204" pitchFamily="49" charset="0"/>
              </a:rPr>
              <a:t>)</a:t>
            </a:r>
            <a:r>
              <a:rPr lang="en-US" sz="4400" smtClean="0">
                <a:solidFill>
                  <a:schemeClr val="accent4">
                    <a:lumMod val="75000"/>
                  </a:schemeClr>
                </a:solidFill>
                <a:latin typeface="Consolas" panose="020B0609020204030204" pitchFamily="49" charset="0"/>
              </a:rPr>
              <a:t>/</a:t>
            </a:r>
            <a:r>
              <a:rPr lang="en-US" sz="4400" smtClean="0">
                <a:latin typeface="Consolas" panose="020B0609020204030204" pitchFamily="49" charset="0"/>
              </a:rPr>
              <a:t>, </a:t>
            </a:r>
            <a:r>
              <a:rPr lang="en-US" sz="4400">
                <a:solidFill>
                  <a:schemeClr val="accent5"/>
                </a:solidFill>
                <a:latin typeface="Consolas" panose="020B0609020204030204" pitchFamily="49" charset="0"/>
              </a:rPr>
              <a:t>'ig'</a:t>
            </a:r>
            <a:r>
              <a:rPr lang="en-US" sz="4400">
                <a:latin typeface="Consolas" panose="020B0609020204030204" pitchFamily="49" charset="0"/>
              </a:rPr>
              <a:t>)</a:t>
            </a:r>
            <a:endParaRPr lang="en-US" sz="4400">
              <a:latin typeface="Consolas" panose="020B0609020204030204" pitchFamily="49" charset="0"/>
            </a:endParaRPr>
          </a:p>
        </p:txBody>
      </p:sp>
    </p:spTree>
    <p:extLst>
      <p:ext uri="{BB962C8B-B14F-4D97-AF65-F5344CB8AC3E}">
        <p14:creationId xmlns:p14="http://schemas.microsoft.com/office/powerpoint/2010/main" val="616210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REGEX IN JS</a:t>
            </a:r>
            <a:endParaRPr lang="uk-UA"/>
          </a:p>
        </p:txBody>
      </p:sp>
      <p:sp>
        <p:nvSpPr>
          <p:cNvPr id="3" name="Текст 2"/>
          <p:cNvSpPr>
            <a:spLocks noGrp="1"/>
          </p:cNvSpPr>
          <p:nvPr>
            <p:ph type="body" sz="quarter" idx="10"/>
          </p:nvPr>
        </p:nvSpPr>
        <p:spPr/>
        <p:txBody>
          <a:bodyPr/>
          <a:lstStyle/>
          <a:p>
            <a:r>
              <a:rPr lang="en-US" sz="2800" smtClean="0"/>
              <a:t>In general, regular expressions in js are used for:</a:t>
            </a:r>
          </a:p>
          <a:p>
            <a:pPr marL="342900" indent="-342900">
              <a:buFont typeface="Arial" panose="020B0604020202020204" pitchFamily="34" charset="0"/>
              <a:buChar char="•"/>
            </a:pPr>
            <a:r>
              <a:rPr lang="en-US" sz="2800" smtClean="0"/>
              <a:t>Search</a:t>
            </a:r>
          </a:p>
          <a:p>
            <a:pPr marL="342900" indent="-342900">
              <a:buFont typeface="Arial" panose="020B0604020202020204" pitchFamily="34" charset="0"/>
              <a:buChar char="•"/>
            </a:pPr>
            <a:r>
              <a:rPr lang="en-US" sz="2800" smtClean="0"/>
              <a:t>Match</a:t>
            </a:r>
          </a:p>
          <a:p>
            <a:pPr marL="342900" indent="-342900">
              <a:buFont typeface="Arial" panose="020B0604020202020204" pitchFamily="34" charset="0"/>
              <a:buChar char="•"/>
            </a:pPr>
            <a:r>
              <a:rPr lang="en-US" sz="2800" smtClean="0"/>
              <a:t>Replacement</a:t>
            </a:r>
            <a:endParaRPr lang="uk-UA" sz="2800"/>
          </a:p>
        </p:txBody>
      </p:sp>
    </p:spTree>
    <p:extLst>
      <p:ext uri="{BB962C8B-B14F-4D97-AF65-F5344CB8AC3E}">
        <p14:creationId xmlns:p14="http://schemas.microsoft.com/office/powerpoint/2010/main" val="22654204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85800" y="685800"/>
            <a:ext cx="10807700" cy="551179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800">
                <a:solidFill>
                  <a:schemeClr val="accent5"/>
                </a:solidFill>
                <a:latin typeface="Consolas" panose="020B0609020204030204" pitchFamily="49" charset="0"/>
              </a:rPr>
              <a:t>"abcdefghijklmno"</a:t>
            </a:r>
            <a:r>
              <a:rPr lang="en-US" sz="2800">
                <a:latin typeface="Consolas" panose="020B0609020204030204" pitchFamily="49" charset="0"/>
              </a:rPr>
              <a:t>.match(</a:t>
            </a:r>
            <a:r>
              <a:rPr lang="en-US" sz="2800">
                <a:solidFill>
                  <a:schemeClr val="accent4">
                    <a:lumMod val="75000"/>
                  </a:schemeClr>
                </a:solidFill>
                <a:latin typeface="Consolas" panose="020B0609020204030204" pitchFamily="49" charset="0"/>
              </a:rPr>
              <a:t>/.{2}/</a:t>
            </a:r>
            <a:r>
              <a:rPr lang="en-US" sz="2800">
                <a:solidFill>
                  <a:schemeClr val="accent4">
                    <a:lumMod val="75000"/>
                  </a:schemeClr>
                </a:solidFill>
                <a:latin typeface="Consolas" panose="020B0609020204030204" pitchFamily="49" charset="0"/>
              </a:rPr>
              <a:t>ig</a:t>
            </a:r>
            <a:r>
              <a:rPr lang="en-US" sz="2800" smtClean="0">
                <a:latin typeface="Consolas" panose="020B0609020204030204" pitchFamily="49" charset="0"/>
              </a:rPr>
              <a:t>)</a:t>
            </a:r>
            <a:br>
              <a:rPr lang="en-US" sz="2800" smtClean="0">
                <a:latin typeface="Consolas" panose="020B0609020204030204" pitchFamily="49" charset="0"/>
              </a:rPr>
            </a:br>
            <a:r>
              <a:rPr lang="de-DE" sz="2800" smtClean="0">
                <a:solidFill>
                  <a:schemeClr val="tx1">
                    <a:lumMod val="50000"/>
                    <a:lumOff val="50000"/>
                  </a:schemeClr>
                </a:solidFill>
                <a:latin typeface="Consolas" panose="020B0609020204030204" pitchFamily="49" charset="0"/>
              </a:rPr>
              <a:t>["</a:t>
            </a:r>
            <a:r>
              <a:rPr lang="de-DE" sz="2800">
                <a:solidFill>
                  <a:schemeClr val="tx1">
                    <a:lumMod val="50000"/>
                    <a:lumOff val="50000"/>
                  </a:schemeClr>
                </a:solidFill>
                <a:latin typeface="Consolas" panose="020B0609020204030204" pitchFamily="49" charset="0"/>
              </a:rPr>
              <a:t>ab", "cd", "ef", "gh", "ij", "kl", "</a:t>
            </a:r>
            <a:r>
              <a:rPr lang="de-DE" sz="2800">
                <a:solidFill>
                  <a:schemeClr val="tx1">
                    <a:lumMod val="50000"/>
                    <a:lumOff val="50000"/>
                  </a:schemeClr>
                </a:solidFill>
                <a:latin typeface="Consolas" panose="020B0609020204030204" pitchFamily="49" charset="0"/>
              </a:rPr>
              <a:t>mn</a:t>
            </a:r>
            <a:r>
              <a:rPr lang="de-DE" sz="2800" smtClean="0">
                <a:solidFill>
                  <a:schemeClr val="tx1">
                    <a:lumMod val="50000"/>
                    <a:lumOff val="50000"/>
                  </a:schemeClr>
                </a:solidFill>
                <a:latin typeface="Consolas" panose="020B0609020204030204" pitchFamily="49" charset="0"/>
              </a:rPr>
              <a:t>"]</a:t>
            </a:r>
            <a:r>
              <a:rPr lang="de-DE" sz="2800" smtClean="0">
                <a:latin typeface="Consolas" panose="020B0609020204030204" pitchFamily="49" charset="0"/>
              </a:rPr>
              <a:t/>
            </a:r>
            <a:br>
              <a:rPr lang="de-DE" sz="2800" smtClean="0">
                <a:latin typeface="Consolas" panose="020B0609020204030204" pitchFamily="49" charset="0"/>
              </a:rPr>
            </a:br>
            <a:r>
              <a:rPr lang="de-DE" sz="2800" smtClean="0">
                <a:latin typeface="Consolas" panose="020B0609020204030204" pitchFamily="49" charset="0"/>
              </a:rPr>
              <a:t/>
            </a:r>
            <a:br>
              <a:rPr lang="de-DE" sz="2800" smtClean="0">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href="example.com"&gt;Text&lt;/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r>
              <a:rPr lang="en-US" sz="2800" smtClean="0">
                <a:latin typeface="Consolas" panose="020B0609020204030204" pitchFamily="49" charset="0"/>
              </a:rPr>
              <a:t/>
            </a:r>
            <a:br>
              <a:rPr lang="en-US" sz="2800" smtClean="0">
                <a:latin typeface="Consolas" panose="020B0609020204030204" pitchFamily="49" charset="0"/>
              </a:rPr>
            </a:br>
            <a:r>
              <a:rPr lang="en-US" sz="2800" smtClean="0">
                <a:latin typeface="Consolas" panose="020B0609020204030204" pitchFamily="49" charset="0"/>
              </a:rPr>
              <a:t>  .</a:t>
            </a:r>
            <a:r>
              <a:rPr lang="en-US" sz="2800">
                <a:latin typeface="Consolas" panose="020B0609020204030204" pitchFamily="49" charset="0"/>
              </a:rPr>
              <a:t>match(</a:t>
            </a:r>
            <a:r>
              <a:rPr lang="en-US" sz="2800">
                <a:solidFill>
                  <a:schemeClr val="accent4">
                    <a:lumMod val="75000"/>
                  </a:schemeClr>
                </a:solidFill>
                <a:latin typeface="Consolas" panose="020B0609020204030204" pitchFamily="49" charset="0"/>
              </a:rPr>
              <a:t>/&lt;a href="(.*)"&gt;(.*)&lt;\/a&gt;/</a:t>
            </a:r>
            <a:r>
              <a:rPr lang="en-US" sz="2800">
                <a:solidFill>
                  <a:schemeClr val="accent4">
                    <a:lumMod val="75000"/>
                  </a:schemeClr>
                </a:solidFill>
                <a:latin typeface="Consolas" panose="020B0609020204030204" pitchFamily="49" charset="0"/>
              </a:rPr>
              <a:t>i</a:t>
            </a:r>
            <a:r>
              <a:rPr lang="en-US" sz="2800" smtClean="0">
                <a:latin typeface="Consolas" panose="020B0609020204030204" pitchFamily="49" charset="0"/>
              </a:rPr>
              <a:t>)</a:t>
            </a:r>
            <a:br>
              <a:rPr lang="en-US" sz="2800" smtClean="0">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  "&lt;</a:t>
            </a:r>
            <a:r>
              <a:rPr lang="en-US" sz="2800">
                <a:solidFill>
                  <a:schemeClr val="tx1">
                    <a:lumMod val="50000"/>
                    <a:lumOff val="50000"/>
                  </a:schemeClr>
                </a:solidFill>
                <a:latin typeface="Consolas" panose="020B0609020204030204" pitchFamily="49" charset="0"/>
              </a:rPr>
              <a:t>a href="example.com"&gt;Text&lt;/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  "</a:t>
            </a:r>
            <a:r>
              <a:rPr lang="en-US" sz="2800">
                <a:solidFill>
                  <a:schemeClr val="tx1">
                    <a:lumMod val="50000"/>
                    <a:lumOff val="50000"/>
                  </a:schemeClr>
                </a:solidFill>
                <a:latin typeface="Consolas" panose="020B0609020204030204" pitchFamily="49" charset="0"/>
              </a:rPr>
              <a:t>example.com</a:t>
            </a:r>
            <a:r>
              <a:rPr lang="en-US" sz="2800" smtClean="0">
                <a:solidFill>
                  <a:schemeClr val="tx1">
                    <a:lumMod val="50000"/>
                    <a:lumOff val="50000"/>
                  </a:schemeClr>
                </a:solidFill>
                <a:latin typeface="Consolas" panose="020B0609020204030204" pitchFamily="49" charset="0"/>
              </a:rPr>
              <a: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  "</a:t>
            </a:r>
            <a:r>
              <a:rPr lang="en-US" sz="2800">
                <a:solidFill>
                  <a:schemeClr val="tx1">
                    <a:lumMod val="50000"/>
                    <a:lumOff val="50000"/>
                  </a:schemeClr>
                </a:solidFill>
                <a:latin typeface="Consolas" panose="020B0609020204030204" pitchFamily="49" charset="0"/>
              </a:rPr>
              <a:t>Text</a:t>
            </a:r>
            <a:r>
              <a:rPr lang="en-US" sz="2800" smtClean="0">
                <a:solidFill>
                  <a:schemeClr val="tx1">
                    <a:lumMod val="50000"/>
                    <a:lumOff val="50000"/>
                  </a:schemeClr>
                </a:solidFill>
                <a:latin typeface="Consolas" panose="020B0609020204030204" pitchFamily="49" charset="0"/>
              </a:rPr>
              <a: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  index</a:t>
            </a:r>
            <a:r>
              <a:rPr lang="en-US" sz="2800">
                <a:solidFill>
                  <a:schemeClr val="tx1">
                    <a:lumMod val="50000"/>
                    <a:lumOff val="50000"/>
                  </a:schemeClr>
                </a:solidFill>
                <a:latin typeface="Consolas" panose="020B0609020204030204" pitchFamily="49" charset="0"/>
              </a:rPr>
              <a:t>: 0</a:t>
            </a:r>
            <a:r>
              <a:rPr lang="en-US" sz="2800">
                <a:solidFill>
                  <a:schemeClr val="tx1">
                    <a:lumMod val="50000"/>
                    <a:lumOff val="50000"/>
                  </a:schemeClr>
                </a:solidFill>
                <a:latin typeface="Consolas" panose="020B0609020204030204" pitchFamily="49" charset="0"/>
              </a:rPr>
              <a:t>, </a:t>
            </a:r>
            <a:r>
              <a:rPr lang="en-US" sz="2800" smtClean="0">
                <a:solidFill>
                  <a:schemeClr val="tx1">
                    <a:lumMod val="50000"/>
                    <a:lumOff val="50000"/>
                  </a:schemeClr>
                </a:solidFill>
                <a:latin typeface="Consolas" panose="020B0609020204030204" pitchFamily="49" charset="0"/>
              </a:rPr>
              <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  input</a:t>
            </a:r>
            <a:r>
              <a:rPr lang="en-US" sz="2800">
                <a:solidFill>
                  <a:schemeClr val="tx1">
                    <a:lumMod val="50000"/>
                    <a:lumOff val="50000"/>
                  </a:schemeClr>
                </a:solidFill>
                <a:latin typeface="Consolas" panose="020B0609020204030204" pitchFamily="49" charset="0"/>
              </a:rPr>
              <a:t>: "&lt;a href="example.com"&gt;Text&lt;/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a:t>
            </a:r>
            <a:endParaRPr lang="de-DE" sz="280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3745099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85800" y="685800"/>
            <a:ext cx="10807700" cy="551179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800">
                <a:solidFill>
                  <a:schemeClr val="accent5"/>
                </a:solidFill>
                <a:latin typeface="Consolas" panose="020B0609020204030204" pitchFamily="49" charset="0"/>
              </a:rPr>
              <a:t>`&lt;a href="example.com"&gt;Example&lt;/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href="google.com"&gt;Google&lt;/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href="test.com"&gt;Test&lt;/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href="amazon.com"&gt;Amazon&lt;/a&gt;`</a:t>
            </a:r>
            <a:r>
              <a:rPr lang="en-US" sz="2800">
                <a:latin typeface="Consolas" panose="020B0609020204030204" pitchFamily="49" charset="0"/>
              </a:rPr>
              <a:t/>
            </a:r>
            <a:br>
              <a:rPr lang="en-US" sz="2800">
                <a:latin typeface="Consolas" panose="020B0609020204030204" pitchFamily="49" charset="0"/>
              </a:rPr>
            </a:br>
            <a:r>
              <a:rPr lang="en-US" sz="2800">
                <a:latin typeface="Consolas" panose="020B0609020204030204" pitchFamily="49" charset="0"/>
              </a:rPr>
              <a:t>  </a:t>
            </a:r>
            <a:r>
              <a:rPr lang="en-US" sz="2800" smtClean="0">
                <a:latin typeface="Consolas" panose="020B0609020204030204" pitchFamily="49" charset="0"/>
              </a:rPr>
              <a:t>.</a:t>
            </a:r>
            <a:r>
              <a:rPr lang="en-US" sz="2800">
                <a:latin typeface="Consolas" panose="020B0609020204030204" pitchFamily="49" charset="0"/>
              </a:rPr>
              <a:t>replace(</a:t>
            </a:r>
            <a:r>
              <a:rPr lang="en-US" sz="2800">
                <a:solidFill>
                  <a:srgbClr val="00B050"/>
                </a:solidFill>
                <a:latin typeface="Consolas" panose="020B0609020204030204" pitchFamily="49" charset="0"/>
              </a:rPr>
              <a:t>/&lt;a href="(.*)"&gt;(.*)&lt;\/a&gt;/ig</a:t>
            </a:r>
            <a:r>
              <a:rPr lang="en-US" sz="2800">
                <a:latin typeface="Consolas" panose="020B0609020204030204" pitchFamily="49" charset="0"/>
              </a:rPr>
              <a:t>, </a:t>
            </a:r>
            <a:r>
              <a:rPr lang="en-US" sz="2800" smtClean="0">
                <a:solidFill>
                  <a:srgbClr val="C00000"/>
                </a:solidFill>
                <a:latin typeface="Consolas" panose="020B0609020204030204" pitchFamily="49" charset="0"/>
              </a:rPr>
              <a:t>'$</a:t>
            </a:r>
            <a:r>
              <a:rPr lang="en-US" sz="2800">
                <a:solidFill>
                  <a:srgbClr val="C00000"/>
                </a:solidFill>
                <a:latin typeface="Consolas" panose="020B0609020204030204" pitchFamily="49" charset="0"/>
              </a:rPr>
              <a:t>1 - </a:t>
            </a:r>
            <a:r>
              <a:rPr lang="en-US" sz="2800">
                <a:solidFill>
                  <a:srgbClr val="C00000"/>
                </a:solidFill>
                <a:latin typeface="Consolas" panose="020B0609020204030204" pitchFamily="49" charset="0"/>
              </a:rPr>
              <a:t>$</a:t>
            </a:r>
            <a:r>
              <a:rPr lang="en-US" sz="2800" smtClean="0">
                <a:solidFill>
                  <a:srgbClr val="C00000"/>
                </a:solidFill>
                <a:latin typeface="Consolas" panose="020B0609020204030204" pitchFamily="49" charset="0"/>
              </a:rPr>
              <a:t>2'</a:t>
            </a:r>
            <a:r>
              <a:rPr lang="en-US" sz="2800" smtClean="0">
                <a:latin typeface="Consolas" panose="020B0609020204030204" pitchFamily="49" charset="0"/>
              </a:rPr>
              <a:t>)</a:t>
            </a:r>
            <a:r>
              <a:rPr lang="en-US" sz="2800">
                <a:latin typeface="Consolas" panose="020B0609020204030204" pitchFamily="49" charset="0"/>
              </a:rPr>
              <a:t/>
            </a:r>
            <a:br>
              <a:rPr lang="en-US" sz="2800">
                <a:latin typeface="Consolas" panose="020B0609020204030204" pitchFamily="49" charset="0"/>
              </a:rPr>
            </a:br>
            <a:r>
              <a:rPr lang="en-US" sz="2800" smtClean="0">
                <a:latin typeface="Consolas" panose="020B0609020204030204" pitchFamily="49" charset="0"/>
              </a:rPr>
              <a:t/>
            </a:r>
            <a:br>
              <a:rPr lang="en-US" sz="2800" smtClean="0">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example.com – Example</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google.com – Google</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test.com – Test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amazon.com </a:t>
            </a:r>
            <a:r>
              <a:rPr lang="en-US" sz="2800">
                <a:solidFill>
                  <a:schemeClr val="tx1">
                    <a:lumMod val="50000"/>
                    <a:lumOff val="50000"/>
                  </a:schemeClr>
                </a:solidFill>
                <a:latin typeface="Consolas" panose="020B0609020204030204" pitchFamily="49" charset="0"/>
              </a:rPr>
              <a:t>- Amazon</a:t>
            </a:r>
            <a:endParaRPr lang="de-DE" sz="280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2408482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673100" y="1092200"/>
            <a:ext cx="10820400" cy="3810000"/>
          </a:xfrm>
        </p:spPr>
        <p:txBody>
          <a:bodyPr/>
          <a:lstStyle/>
          <a:p>
            <a:r>
              <a:rPr lang="en-US" sz="4000">
                <a:latin typeface="Consolas" panose="020B0609020204030204" pitchFamily="49" charset="0"/>
              </a:rPr>
              <a:t>Some people, when confronted with a problem, think "I know, I'll use regular </a:t>
            </a:r>
            <a:r>
              <a:rPr lang="en-US" sz="4000">
                <a:latin typeface="Consolas" panose="020B0609020204030204" pitchFamily="49" charset="0"/>
              </a:rPr>
              <a:t>expressions</a:t>
            </a:r>
            <a:r>
              <a:rPr lang="en-US" sz="4000" smtClean="0">
                <a:latin typeface="Consolas" panose="020B0609020204030204" pitchFamily="49" charset="0"/>
              </a:rPr>
              <a:t>." Now </a:t>
            </a:r>
            <a:r>
              <a:rPr lang="en-US" sz="4000">
                <a:latin typeface="Consolas" panose="020B0609020204030204" pitchFamily="49" charset="0"/>
              </a:rPr>
              <a:t>they have two </a:t>
            </a:r>
            <a:r>
              <a:rPr lang="en-US" sz="4000">
                <a:latin typeface="Consolas" panose="020B0609020204030204" pitchFamily="49" charset="0"/>
              </a:rPr>
              <a:t>problems</a:t>
            </a:r>
            <a:r>
              <a:rPr lang="en-US" sz="4000" smtClean="0">
                <a:latin typeface="Consolas" panose="020B0609020204030204" pitchFamily="49" charset="0"/>
              </a:rPr>
              <a:t>.</a:t>
            </a:r>
          </a:p>
          <a:p>
            <a:pPr algn="r"/>
            <a:r>
              <a:rPr lang="en-US" sz="4000" i="1">
                <a:latin typeface="Consolas" panose="020B0609020204030204" pitchFamily="49" charset="0"/>
              </a:rPr>
              <a:t>Jamie Zawinski</a:t>
            </a:r>
            <a:endParaRPr lang="uk-UA" sz="4000" i="1">
              <a:latin typeface="Consolas" panose="020B0609020204030204" pitchFamily="49" charset="0"/>
            </a:endParaRPr>
          </a:p>
        </p:txBody>
      </p:sp>
    </p:spTree>
    <p:extLst>
      <p:ext uri="{BB962C8B-B14F-4D97-AF65-F5344CB8AC3E}">
        <p14:creationId xmlns:p14="http://schemas.microsoft.com/office/powerpoint/2010/main" val="28452784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85800" y="685800"/>
            <a:ext cx="11506200" cy="551179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800">
                <a:solidFill>
                  <a:schemeClr val="accent5"/>
                </a:solidFill>
                <a:latin typeface="Consolas" panose="020B0609020204030204" pitchFamily="49" charset="0"/>
              </a:rPr>
              <a:t>`&lt;a href="example.com"&gt;Example&lt;/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href="google.com"&gt;Google&lt;/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href="test.com"&gt;Test&lt;/</a:t>
            </a:r>
            <a:r>
              <a:rPr lang="en-US" sz="2800">
                <a:solidFill>
                  <a:schemeClr val="accent5"/>
                </a:solidFill>
                <a:latin typeface="Consolas" panose="020B0609020204030204" pitchFamily="49" charset="0"/>
              </a:rPr>
              <a:t>a</a:t>
            </a:r>
            <a:r>
              <a:rPr lang="en-US" sz="2800" smtClean="0">
                <a:solidFill>
                  <a:schemeClr val="accent5"/>
                </a:solidFill>
                <a:latin typeface="Consolas" panose="020B0609020204030204" pitchFamily="49" charset="0"/>
              </a:rPr>
              <a:t>&gt;</a:t>
            </a:r>
            <a:br>
              <a:rPr lang="en-US" sz="2800" smtClean="0">
                <a:solidFill>
                  <a:schemeClr val="accent5"/>
                </a:solidFill>
                <a:latin typeface="Consolas" panose="020B0609020204030204" pitchFamily="49" charset="0"/>
              </a:rPr>
            </a:br>
            <a:r>
              <a:rPr lang="en-US" sz="2800" smtClean="0">
                <a:solidFill>
                  <a:schemeClr val="accent5"/>
                </a:solidFill>
                <a:latin typeface="Consolas" panose="020B0609020204030204" pitchFamily="49" charset="0"/>
              </a:rPr>
              <a:t>&lt;</a:t>
            </a:r>
            <a:r>
              <a:rPr lang="en-US" sz="2800">
                <a:solidFill>
                  <a:schemeClr val="accent5"/>
                </a:solidFill>
                <a:latin typeface="Consolas" panose="020B0609020204030204" pitchFamily="49" charset="0"/>
              </a:rPr>
              <a:t>a href="amazon.com"&gt;Amazon&lt;/a&gt;`</a:t>
            </a:r>
            <a:r>
              <a:rPr lang="en-US" sz="2800">
                <a:latin typeface="Consolas" panose="020B0609020204030204" pitchFamily="49" charset="0"/>
              </a:rPr>
              <a:t/>
            </a:r>
            <a:br>
              <a:rPr lang="en-US" sz="2800">
                <a:latin typeface="Consolas" panose="020B0609020204030204" pitchFamily="49" charset="0"/>
              </a:rPr>
            </a:br>
            <a:r>
              <a:rPr lang="en-US" sz="2800">
                <a:latin typeface="Consolas" panose="020B0609020204030204" pitchFamily="49" charset="0"/>
              </a:rPr>
              <a:t>  </a:t>
            </a:r>
            <a:r>
              <a:rPr lang="en-US" sz="2800" smtClean="0">
                <a:latin typeface="Consolas" panose="020B0609020204030204" pitchFamily="49" charset="0"/>
              </a:rPr>
              <a:t>.</a:t>
            </a:r>
            <a:r>
              <a:rPr lang="en-US" sz="2800">
                <a:latin typeface="Consolas" panose="020B0609020204030204" pitchFamily="49" charset="0"/>
              </a:rPr>
              <a:t>replace(</a:t>
            </a:r>
            <a:r>
              <a:rPr lang="en-US" sz="2800">
                <a:solidFill>
                  <a:srgbClr val="00B050"/>
                </a:solidFill>
                <a:latin typeface="Consolas" panose="020B0609020204030204" pitchFamily="49" charset="0"/>
              </a:rPr>
              <a:t>/&lt;a href="(.*)"&gt;(.*)&lt;\/a&gt;/ig</a:t>
            </a:r>
            <a:r>
              <a:rPr lang="en-US" sz="2800">
                <a:latin typeface="Consolas" panose="020B0609020204030204" pitchFamily="49" charset="0"/>
              </a:rPr>
              <a:t>, </a:t>
            </a:r>
            <a:r>
              <a:rPr lang="en-US" sz="2800" smtClean="0">
                <a:solidFill>
                  <a:srgbClr val="C00000"/>
                </a:solidFill>
                <a:latin typeface="Consolas" panose="020B0609020204030204" pitchFamily="49" charset="0"/>
              </a:rPr>
              <a:t>'$</a:t>
            </a:r>
            <a:r>
              <a:rPr lang="en-US" sz="2800">
                <a:solidFill>
                  <a:srgbClr val="C00000"/>
                </a:solidFill>
                <a:latin typeface="Consolas" panose="020B0609020204030204" pitchFamily="49" charset="0"/>
              </a:rPr>
              <a:t>1 - </a:t>
            </a:r>
            <a:r>
              <a:rPr lang="en-US" sz="2800">
                <a:solidFill>
                  <a:srgbClr val="C00000"/>
                </a:solidFill>
                <a:latin typeface="Consolas" panose="020B0609020204030204" pitchFamily="49" charset="0"/>
              </a:rPr>
              <a:t>$</a:t>
            </a:r>
            <a:r>
              <a:rPr lang="en-US" sz="2800" smtClean="0">
                <a:solidFill>
                  <a:srgbClr val="C00000"/>
                </a:solidFill>
                <a:latin typeface="Consolas" panose="020B0609020204030204" pitchFamily="49" charset="0"/>
              </a:rPr>
              <a:t>2 ($&amp;)'</a:t>
            </a:r>
            <a:r>
              <a:rPr lang="en-US" sz="2800" smtClean="0">
                <a:latin typeface="Consolas" panose="020B0609020204030204" pitchFamily="49" charset="0"/>
              </a:rPr>
              <a:t>)</a:t>
            </a:r>
            <a:r>
              <a:rPr lang="en-US" sz="2800">
                <a:latin typeface="Consolas" panose="020B0609020204030204" pitchFamily="49" charset="0"/>
              </a:rPr>
              <a:t/>
            </a:r>
            <a:br>
              <a:rPr lang="en-US" sz="2800">
                <a:latin typeface="Consolas" panose="020B0609020204030204" pitchFamily="49" charset="0"/>
              </a:rPr>
            </a:br>
            <a:r>
              <a:rPr lang="en-US" sz="2800" smtClean="0">
                <a:latin typeface="Consolas" panose="020B0609020204030204" pitchFamily="49" charset="0"/>
              </a:rPr>
              <a:t/>
            </a:r>
            <a:br>
              <a:rPr lang="en-US" sz="2800" smtClean="0">
                <a:latin typeface="Consolas" panose="020B0609020204030204" pitchFamily="49" charset="0"/>
              </a:rPr>
            </a:br>
            <a:r>
              <a:rPr lang="en-US" sz="2800">
                <a:solidFill>
                  <a:schemeClr val="tx1">
                    <a:lumMod val="50000"/>
                    <a:lumOff val="50000"/>
                  </a:schemeClr>
                </a:solidFill>
                <a:latin typeface="Consolas" panose="020B0609020204030204" pitchFamily="49" charset="0"/>
              </a:rPr>
              <a:t>example.com - Example (&lt;a href="example.com"&gt;Example&lt;/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google.com </a:t>
            </a:r>
            <a:r>
              <a:rPr lang="en-US" sz="2800">
                <a:solidFill>
                  <a:schemeClr val="tx1">
                    <a:lumMod val="50000"/>
                    <a:lumOff val="50000"/>
                  </a:schemeClr>
                </a:solidFill>
                <a:latin typeface="Consolas" panose="020B0609020204030204" pitchFamily="49" charset="0"/>
              </a:rPr>
              <a:t>- Google (&lt;a href="google.com"&gt;Google&lt;/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test.com </a:t>
            </a:r>
            <a:r>
              <a:rPr lang="en-US" sz="2800">
                <a:solidFill>
                  <a:schemeClr val="tx1">
                    <a:lumMod val="50000"/>
                    <a:lumOff val="50000"/>
                  </a:schemeClr>
                </a:solidFill>
                <a:latin typeface="Consolas" panose="020B0609020204030204" pitchFamily="49" charset="0"/>
              </a:rPr>
              <a:t>- Test (&lt;a href="test.com"&gt;Test&lt;/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br>
              <a:rPr lang="en-US" sz="2800" smtClean="0">
                <a:solidFill>
                  <a:schemeClr val="tx1">
                    <a:lumMod val="50000"/>
                    <a:lumOff val="50000"/>
                  </a:schemeClr>
                </a:solidFill>
                <a:latin typeface="Consolas" panose="020B0609020204030204" pitchFamily="49" charset="0"/>
              </a:rPr>
            </a:br>
            <a:r>
              <a:rPr lang="en-US" sz="2800" smtClean="0">
                <a:solidFill>
                  <a:schemeClr val="tx1">
                    <a:lumMod val="50000"/>
                    <a:lumOff val="50000"/>
                  </a:schemeClr>
                </a:solidFill>
                <a:latin typeface="Consolas" panose="020B0609020204030204" pitchFamily="49" charset="0"/>
              </a:rPr>
              <a:t>amazon.com </a:t>
            </a:r>
            <a:r>
              <a:rPr lang="en-US" sz="2800">
                <a:solidFill>
                  <a:schemeClr val="tx1">
                    <a:lumMod val="50000"/>
                    <a:lumOff val="50000"/>
                  </a:schemeClr>
                </a:solidFill>
                <a:latin typeface="Consolas" panose="020B0609020204030204" pitchFamily="49" charset="0"/>
              </a:rPr>
              <a:t>- Amazon (&lt;a href="amazon.com"&gt;Amazon&lt;/</a:t>
            </a:r>
            <a:r>
              <a:rPr lang="en-US" sz="2800">
                <a:solidFill>
                  <a:schemeClr val="tx1">
                    <a:lumMod val="50000"/>
                    <a:lumOff val="50000"/>
                  </a:schemeClr>
                </a:solidFill>
                <a:latin typeface="Consolas" panose="020B0609020204030204" pitchFamily="49" charset="0"/>
              </a:rPr>
              <a:t>a</a:t>
            </a:r>
            <a:r>
              <a:rPr lang="en-US" sz="2800" smtClean="0">
                <a:solidFill>
                  <a:schemeClr val="tx1">
                    <a:lumMod val="50000"/>
                    <a:lumOff val="50000"/>
                  </a:schemeClr>
                </a:solidFill>
                <a:latin typeface="Consolas" panose="020B0609020204030204" pitchFamily="49" charset="0"/>
              </a:rPr>
              <a:t>&gt;)</a:t>
            </a:r>
            <a:endParaRPr lang="de-DE" sz="280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3891276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85800" y="685800"/>
            <a:ext cx="11506200" cy="551179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a:solidFill>
                  <a:schemeClr val="accent5"/>
                </a:solidFill>
                <a:latin typeface="Consolas" panose="020B0609020204030204" pitchFamily="49" charset="0"/>
              </a:rPr>
              <a:t>`&lt;a href="example.com"&gt;Example&lt;/</a:t>
            </a:r>
            <a:r>
              <a:rPr lang="en-US">
                <a:solidFill>
                  <a:schemeClr val="accent5"/>
                </a:solidFill>
                <a:latin typeface="Consolas" panose="020B0609020204030204" pitchFamily="49" charset="0"/>
              </a:rPr>
              <a:t>a</a:t>
            </a:r>
            <a:r>
              <a:rPr lang="en-US" smtClean="0">
                <a:solidFill>
                  <a:schemeClr val="accent5"/>
                </a:solidFill>
                <a:latin typeface="Consolas" panose="020B0609020204030204" pitchFamily="49" charset="0"/>
              </a:rPr>
              <a:t>&gt;</a:t>
            </a:r>
            <a:br>
              <a:rPr lang="en-US" smtClean="0">
                <a:solidFill>
                  <a:schemeClr val="accent5"/>
                </a:solidFill>
                <a:latin typeface="Consolas" panose="020B0609020204030204" pitchFamily="49" charset="0"/>
              </a:rPr>
            </a:br>
            <a:r>
              <a:rPr lang="en-US" smtClean="0">
                <a:solidFill>
                  <a:schemeClr val="accent5"/>
                </a:solidFill>
                <a:latin typeface="Consolas" panose="020B0609020204030204" pitchFamily="49" charset="0"/>
              </a:rPr>
              <a:t>&lt;</a:t>
            </a:r>
            <a:r>
              <a:rPr lang="en-US">
                <a:solidFill>
                  <a:schemeClr val="accent5"/>
                </a:solidFill>
                <a:latin typeface="Consolas" panose="020B0609020204030204" pitchFamily="49" charset="0"/>
              </a:rPr>
              <a:t>a href="google.com"&gt;Google&lt;/</a:t>
            </a:r>
            <a:r>
              <a:rPr lang="en-US">
                <a:solidFill>
                  <a:schemeClr val="accent5"/>
                </a:solidFill>
                <a:latin typeface="Consolas" panose="020B0609020204030204" pitchFamily="49" charset="0"/>
              </a:rPr>
              <a:t>a</a:t>
            </a:r>
            <a:r>
              <a:rPr lang="en-US" smtClean="0">
                <a:solidFill>
                  <a:schemeClr val="accent5"/>
                </a:solidFill>
                <a:latin typeface="Consolas" panose="020B0609020204030204" pitchFamily="49" charset="0"/>
              </a:rPr>
              <a:t>&gt;</a:t>
            </a:r>
            <a:br>
              <a:rPr lang="en-US" smtClean="0">
                <a:solidFill>
                  <a:schemeClr val="accent5"/>
                </a:solidFill>
                <a:latin typeface="Consolas" panose="020B0609020204030204" pitchFamily="49" charset="0"/>
              </a:rPr>
            </a:br>
            <a:r>
              <a:rPr lang="en-US" smtClean="0">
                <a:solidFill>
                  <a:schemeClr val="accent5"/>
                </a:solidFill>
                <a:latin typeface="Consolas" panose="020B0609020204030204" pitchFamily="49" charset="0"/>
              </a:rPr>
              <a:t>&lt;</a:t>
            </a:r>
            <a:r>
              <a:rPr lang="en-US">
                <a:solidFill>
                  <a:schemeClr val="accent5"/>
                </a:solidFill>
                <a:latin typeface="Consolas" panose="020B0609020204030204" pitchFamily="49" charset="0"/>
              </a:rPr>
              <a:t>a href="test.com"&gt;Test&lt;/</a:t>
            </a:r>
            <a:r>
              <a:rPr lang="en-US">
                <a:solidFill>
                  <a:schemeClr val="accent5"/>
                </a:solidFill>
                <a:latin typeface="Consolas" panose="020B0609020204030204" pitchFamily="49" charset="0"/>
              </a:rPr>
              <a:t>a</a:t>
            </a:r>
            <a:r>
              <a:rPr lang="en-US" smtClean="0">
                <a:solidFill>
                  <a:schemeClr val="accent5"/>
                </a:solidFill>
                <a:latin typeface="Consolas" panose="020B0609020204030204" pitchFamily="49" charset="0"/>
              </a:rPr>
              <a:t>&gt;</a:t>
            </a:r>
            <a:br>
              <a:rPr lang="en-US" smtClean="0">
                <a:solidFill>
                  <a:schemeClr val="accent5"/>
                </a:solidFill>
                <a:latin typeface="Consolas" panose="020B0609020204030204" pitchFamily="49" charset="0"/>
              </a:rPr>
            </a:br>
            <a:r>
              <a:rPr lang="en-US" smtClean="0">
                <a:solidFill>
                  <a:schemeClr val="accent5"/>
                </a:solidFill>
                <a:latin typeface="Consolas" panose="020B0609020204030204" pitchFamily="49" charset="0"/>
              </a:rPr>
              <a:t>&lt;</a:t>
            </a:r>
            <a:r>
              <a:rPr lang="en-US">
                <a:solidFill>
                  <a:schemeClr val="accent5"/>
                </a:solidFill>
                <a:latin typeface="Consolas" panose="020B0609020204030204" pitchFamily="49" charset="0"/>
              </a:rPr>
              <a:t>a href="amazon.com"&gt;Amazon&lt;/</a:t>
            </a:r>
            <a:r>
              <a:rPr lang="en-US">
                <a:solidFill>
                  <a:schemeClr val="accent5"/>
                </a:solidFill>
                <a:latin typeface="Consolas" panose="020B0609020204030204" pitchFamily="49" charset="0"/>
              </a:rPr>
              <a:t>a</a:t>
            </a:r>
            <a:r>
              <a:rPr lang="en-US" smtClean="0">
                <a:solidFill>
                  <a:schemeClr val="accent5"/>
                </a:solidFill>
                <a:latin typeface="Consolas" panose="020B0609020204030204" pitchFamily="49" charset="0"/>
              </a:rPr>
              <a:t>&gt;`</a:t>
            </a:r>
            <a:r>
              <a:rPr lang="en-US" smtClean="0">
                <a:latin typeface="Consolas" panose="020B0609020204030204" pitchFamily="49" charset="0"/>
              </a:rPr>
              <a:t/>
            </a:r>
            <a:br>
              <a:rPr lang="en-US" smtClean="0">
                <a:latin typeface="Consolas" panose="020B0609020204030204" pitchFamily="49" charset="0"/>
              </a:rPr>
            </a:br>
            <a:r>
              <a:rPr lang="en-US" smtClean="0">
                <a:latin typeface="Consolas" panose="020B0609020204030204" pitchFamily="49" charset="0"/>
              </a:rPr>
              <a:t>  .</a:t>
            </a:r>
            <a:r>
              <a:rPr lang="en-US">
                <a:latin typeface="Consolas" panose="020B0609020204030204" pitchFamily="49" charset="0"/>
              </a:rPr>
              <a:t>replace(</a:t>
            </a:r>
            <a:r>
              <a:rPr lang="en-US">
                <a:solidFill>
                  <a:srgbClr val="00B050"/>
                </a:solidFill>
                <a:latin typeface="Consolas" panose="020B0609020204030204" pitchFamily="49" charset="0"/>
              </a:rPr>
              <a:t>/&lt;a href="(.*)"&gt;(.*)&lt;\/a&gt;/ig</a:t>
            </a:r>
            <a:r>
              <a:rPr lang="en-US">
                <a:latin typeface="Consolas" panose="020B0609020204030204" pitchFamily="49" charset="0"/>
              </a:rPr>
              <a:t>, (match</a:t>
            </a:r>
            <a:r>
              <a:rPr lang="en-US">
                <a:latin typeface="Consolas" panose="020B0609020204030204" pitchFamily="49" charset="0"/>
              </a:rPr>
              <a:t>, </a:t>
            </a:r>
            <a:r>
              <a:rPr lang="en-US" smtClean="0">
                <a:latin typeface="Consolas" panose="020B0609020204030204" pitchFamily="49" charset="0"/>
              </a:rPr>
              <a:t>p1, p2, </a:t>
            </a:r>
            <a:r>
              <a:rPr lang="en-US">
                <a:latin typeface="Consolas" panose="020B0609020204030204" pitchFamily="49" charset="0"/>
              </a:rPr>
              <a:t>offset, string) </a:t>
            </a:r>
            <a:r>
              <a:rPr lang="en-US">
                <a:latin typeface="Consolas" panose="020B0609020204030204" pitchFamily="49" charset="0"/>
              </a:rPr>
              <a:t>=&gt; </a:t>
            </a:r>
            <a:r>
              <a:rPr lang="en-US" smtClean="0">
                <a:latin typeface="Consolas" panose="020B0609020204030204" pitchFamily="49" charset="0"/>
              </a:rPr>
              <a:t>{</a:t>
            </a:r>
            <a:br>
              <a:rPr lang="en-US" smtClean="0">
                <a:latin typeface="Consolas" panose="020B0609020204030204" pitchFamily="49" charset="0"/>
              </a:rPr>
            </a:br>
            <a:r>
              <a:rPr lang="en-US" smtClean="0">
                <a:latin typeface="Consolas" panose="020B0609020204030204" pitchFamily="49" charset="0"/>
              </a:rPr>
              <a:t>    return </a:t>
            </a:r>
            <a:r>
              <a:rPr lang="en-US">
                <a:latin typeface="Consolas" panose="020B0609020204030204" pitchFamily="49" charset="0"/>
              </a:rPr>
              <a:t>`&lt;a </a:t>
            </a:r>
            <a:r>
              <a:rPr lang="en-US">
                <a:latin typeface="Consolas" panose="020B0609020204030204" pitchFamily="49" charset="0"/>
              </a:rPr>
              <a:t>href</a:t>
            </a:r>
            <a:r>
              <a:rPr lang="en-US" smtClean="0">
                <a:latin typeface="Consolas" panose="020B0609020204030204" pitchFamily="49" charset="0"/>
              </a:rPr>
              <a:t>="${p1}" </a:t>
            </a:r>
            <a:r>
              <a:rPr lang="en-US">
                <a:latin typeface="Consolas" panose="020B0609020204030204" pitchFamily="49" charset="0"/>
              </a:rPr>
              <a:t>title</a:t>
            </a:r>
            <a:r>
              <a:rPr lang="en-US" smtClean="0">
                <a:latin typeface="Consolas" panose="020B0609020204030204" pitchFamily="49" charset="0"/>
              </a:rPr>
              <a:t>="${p2}"&gt;${p2}&lt;/</a:t>
            </a:r>
            <a:r>
              <a:rPr lang="en-US">
                <a:latin typeface="Consolas" panose="020B0609020204030204" pitchFamily="49" charset="0"/>
              </a:rPr>
              <a:t>a</a:t>
            </a:r>
            <a:r>
              <a:rPr lang="en-US" smtClean="0">
                <a:latin typeface="Consolas" panose="020B0609020204030204" pitchFamily="49" charset="0"/>
              </a:rPr>
              <a:t>&gt;`;</a:t>
            </a:r>
            <a:br>
              <a:rPr lang="en-US" smtClean="0">
                <a:latin typeface="Consolas" panose="020B0609020204030204" pitchFamily="49" charset="0"/>
              </a:rPr>
            </a:br>
            <a:r>
              <a:rPr lang="en-US" smtClean="0">
                <a:latin typeface="Consolas" panose="020B0609020204030204" pitchFamily="49" charset="0"/>
              </a:rPr>
              <a:t>  });</a:t>
            </a:r>
            <a:br>
              <a:rPr lang="en-US" smtClean="0">
                <a:latin typeface="Consolas" panose="020B0609020204030204" pitchFamily="49" charset="0"/>
              </a:rPr>
            </a:br>
            <a:r>
              <a:rPr lang="en-US" smtClean="0">
                <a:latin typeface="Consolas" panose="020B0609020204030204" pitchFamily="49" charset="0"/>
              </a:rPr>
              <a:t/>
            </a:r>
            <a:br>
              <a:rPr lang="en-US" smtClean="0">
                <a:latin typeface="Consolas" panose="020B0609020204030204" pitchFamily="49" charset="0"/>
              </a:rPr>
            </a:br>
            <a:r>
              <a:rPr lang="en-US">
                <a:solidFill>
                  <a:schemeClr val="tx1">
                    <a:lumMod val="50000"/>
                    <a:lumOff val="50000"/>
                  </a:schemeClr>
                </a:solidFill>
                <a:latin typeface="Consolas" panose="020B0609020204030204" pitchFamily="49" charset="0"/>
              </a:rPr>
              <a:t>&lt;a href="example.com" title="Example"&gt;Example&lt;/</a:t>
            </a:r>
            <a:r>
              <a:rPr lang="en-US">
                <a:solidFill>
                  <a:schemeClr val="tx1">
                    <a:lumMod val="50000"/>
                    <a:lumOff val="50000"/>
                  </a:schemeClr>
                </a:solidFill>
                <a:latin typeface="Consolas" panose="020B0609020204030204" pitchFamily="49" charset="0"/>
              </a:rPr>
              <a:t>a</a:t>
            </a:r>
            <a:r>
              <a:rPr lang="en-US" smtClean="0">
                <a:solidFill>
                  <a:schemeClr val="tx1">
                    <a:lumMod val="50000"/>
                    <a:lumOff val="50000"/>
                  </a:schemeClr>
                </a:solidFill>
                <a:latin typeface="Consolas" panose="020B0609020204030204" pitchFamily="49" charset="0"/>
              </a:rPr>
              <a:t>&gt;</a:t>
            </a:r>
            <a:br>
              <a:rPr lang="en-US" smtClean="0">
                <a:solidFill>
                  <a:schemeClr val="tx1">
                    <a:lumMod val="50000"/>
                    <a:lumOff val="50000"/>
                  </a:schemeClr>
                </a:solidFill>
                <a:latin typeface="Consolas" panose="020B0609020204030204" pitchFamily="49" charset="0"/>
              </a:rPr>
            </a:br>
            <a:r>
              <a:rPr lang="en-US" smtClean="0">
                <a:solidFill>
                  <a:schemeClr val="tx1">
                    <a:lumMod val="50000"/>
                    <a:lumOff val="50000"/>
                  </a:schemeClr>
                </a:solidFill>
                <a:latin typeface="Consolas" panose="020B0609020204030204" pitchFamily="49" charset="0"/>
              </a:rPr>
              <a:t>&lt;</a:t>
            </a:r>
            <a:r>
              <a:rPr lang="en-US">
                <a:solidFill>
                  <a:schemeClr val="tx1">
                    <a:lumMod val="50000"/>
                    <a:lumOff val="50000"/>
                  </a:schemeClr>
                </a:solidFill>
                <a:latin typeface="Consolas" panose="020B0609020204030204" pitchFamily="49" charset="0"/>
              </a:rPr>
              <a:t>a href="google.com" title="Google"&gt;Google&lt;/</a:t>
            </a:r>
            <a:r>
              <a:rPr lang="en-US">
                <a:solidFill>
                  <a:schemeClr val="tx1">
                    <a:lumMod val="50000"/>
                    <a:lumOff val="50000"/>
                  </a:schemeClr>
                </a:solidFill>
                <a:latin typeface="Consolas" panose="020B0609020204030204" pitchFamily="49" charset="0"/>
              </a:rPr>
              <a:t>a</a:t>
            </a:r>
            <a:r>
              <a:rPr lang="en-US" smtClean="0">
                <a:solidFill>
                  <a:schemeClr val="tx1">
                    <a:lumMod val="50000"/>
                    <a:lumOff val="50000"/>
                  </a:schemeClr>
                </a:solidFill>
                <a:latin typeface="Consolas" panose="020B0609020204030204" pitchFamily="49" charset="0"/>
              </a:rPr>
              <a:t>&gt;</a:t>
            </a:r>
            <a:br>
              <a:rPr lang="en-US" smtClean="0">
                <a:solidFill>
                  <a:schemeClr val="tx1">
                    <a:lumMod val="50000"/>
                    <a:lumOff val="50000"/>
                  </a:schemeClr>
                </a:solidFill>
                <a:latin typeface="Consolas" panose="020B0609020204030204" pitchFamily="49" charset="0"/>
              </a:rPr>
            </a:br>
            <a:r>
              <a:rPr lang="en-US" smtClean="0">
                <a:solidFill>
                  <a:schemeClr val="tx1">
                    <a:lumMod val="50000"/>
                    <a:lumOff val="50000"/>
                  </a:schemeClr>
                </a:solidFill>
                <a:latin typeface="Consolas" panose="020B0609020204030204" pitchFamily="49" charset="0"/>
              </a:rPr>
              <a:t>&lt;</a:t>
            </a:r>
            <a:r>
              <a:rPr lang="en-US">
                <a:solidFill>
                  <a:schemeClr val="tx1">
                    <a:lumMod val="50000"/>
                    <a:lumOff val="50000"/>
                  </a:schemeClr>
                </a:solidFill>
                <a:latin typeface="Consolas" panose="020B0609020204030204" pitchFamily="49" charset="0"/>
              </a:rPr>
              <a:t>a href="test.com" title="Test"&gt;Test&lt;/</a:t>
            </a:r>
            <a:r>
              <a:rPr lang="en-US">
                <a:solidFill>
                  <a:schemeClr val="tx1">
                    <a:lumMod val="50000"/>
                    <a:lumOff val="50000"/>
                  </a:schemeClr>
                </a:solidFill>
                <a:latin typeface="Consolas" panose="020B0609020204030204" pitchFamily="49" charset="0"/>
              </a:rPr>
              <a:t>a</a:t>
            </a:r>
            <a:r>
              <a:rPr lang="en-US" smtClean="0">
                <a:solidFill>
                  <a:schemeClr val="tx1">
                    <a:lumMod val="50000"/>
                    <a:lumOff val="50000"/>
                  </a:schemeClr>
                </a:solidFill>
                <a:latin typeface="Consolas" panose="020B0609020204030204" pitchFamily="49" charset="0"/>
              </a:rPr>
              <a:t>&gt;</a:t>
            </a:r>
            <a:br>
              <a:rPr lang="en-US" smtClean="0">
                <a:solidFill>
                  <a:schemeClr val="tx1">
                    <a:lumMod val="50000"/>
                    <a:lumOff val="50000"/>
                  </a:schemeClr>
                </a:solidFill>
                <a:latin typeface="Consolas" panose="020B0609020204030204" pitchFamily="49" charset="0"/>
              </a:rPr>
            </a:br>
            <a:r>
              <a:rPr lang="en-US" smtClean="0">
                <a:solidFill>
                  <a:schemeClr val="tx1">
                    <a:lumMod val="50000"/>
                    <a:lumOff val="50000"/>
                  </a:schemeClr>
                </a:solidFill>
                <a:latin typeface="Consolas" panose="020B0609020204030204" pitchFamily="49" charset="0"/>
              </a:rPr>
              <a:t>&lt;</a:t>
            </a:r>
            <a:r>
              <a:rPr lang="en-US">
                <a:solidFill>
                  <a:schemeClr val="tx1">
                    <a:lumMod val="50000"/>
                    <a:lumOff val="50000"/>
                  </a:schemeClr>
                </a:solidFill>
                <a:latin typeface="Consolas" panose="020B0609020204030204" pitchFamily="49" charset="0"/>
              </a:rPr>
              <a:t>a href="amazon.com" title="Amazon"&gt;Amazon&lt;/a&gt;</a:t>
            </a:r>
            <a:endParaRPr lang="de-DE">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15943798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b="1" smtClean="0"/>
              <a:t>USEFUL LINKS</a:t>
            </a:r>
            <a:endParaRPr lang="en-US" sz="9600" b="1"/>
          </a:p>
        </p:txBody>
      </p:sp>
      <p:sp>
        <p:nvSpPr>
          <p:cNvPr id="5" name="Text Placeholder 4"/>
          <p:cNvSpPr>
            <a:spLocks noGrp="1"/>
          </p:cNvSpPr>
          <p:nvPr>
            <p:ph type="body" sz="quarter" idx="10"/>
          </p:nvPr>
        </p:nvSpPr>
        <p:spPr/>
        <p:txBody>
          <a:bodyPr/>
          <a:lstStyle/>
          <a:p>
            <a:endParaRPr lang="uk-UA"/>
          </a:p>
        </p:txBody>
      </p:sp>
      <p:sp>
        <p:nvSpPr>
          <p:cNvPr id="2" name="Прямоугольник 1"/>
          <p:cNvSpPr/>
          <p:nvPr/>
        </p:nvSpPr>
        <p:spPr>
          <a:xfrm>
            <a:off x="330200" y="2928035"/>
            <a:ext cx="11633200" cy="1631216"/>
          </a:xfrm>
          <a:prstGeom prst="rect">
            <a:avLst/>
          </a:prstGeom>
        </p:spPr>
        <p:txBody>
          <a:bodyPr wrap="square">
            <a:spAutoFit/>
          </a:bodyPr>
          <a:lstStyle/>
          <a:p>
            <a:r>
              <a:rPr lang="en-US" sz="2000">
                <a:hlinkClick r:id="rId2"/>
              </a:rPr>
              <a:t>https</a:t>
            </a:r>
            <a:r>
              <a:rPr lang="en-US" sz="2000">
                <a:hlinkClick r:id="rId2"/>
              </a:rPr>
              <a:t>://</a:t>
            </a:r>
            <a:r>
              <a:rPr lang="en-US" sz="2000" smtClean="0">
                <a:hlinkClick r:id="rId2"/>
              </a:rPr>
              <a:t>developer.mozilla.org/en-US/docs/Web/JavaScript/Reference/Global_Objects/RegExp</a:t>
            </a:r>
            <a:endParaRPr lang="uk-UA" sz="2000" smtClean="0"/>
          </a:p>
          <a:p>
            <a:endParaRPr lang="uk-UA" sz="2000"/>
          </a:p>
          <a:p>
            <a:r>
              <a:rPr lang="en-US" sz="2000">
                <a:hlinkClick r:id="rId3"/>
              </a:rPr>
              <a:t>https://</a:t>
            </a:r>
            <a:r>
              <a:rPr lang="en-US" sz="2000">
                <a:hlinkClick r:id="rId3"/>
              </a:rPr>
              <a:t>regex101.com</a:t>
            </a:r>
            <a:r>
              <a:rPr lang="en-US" sz="2000" smtClean="0">
                <a:hlinkClick r:id="rId3"/>
              </a:rPr>
              <a:t>/</a:t>
            </a:r>
            <a:endParaRPr lang="en-US" sz="2000" smtClean="0"/>
          </a:p>
          <a:p>
            <a:endParaRPr lang="en-US" sz="2000"/>
          </a:p>
          <a:p>
            <a:r>
              <a:rPr lang="en-US" sz="2000">
                <a:hlinkClick r:id="rId4"/>
              </a:rPr>
              <a:t>https://tproger.ru/articles/regexp-for-beginners/</a:t>
            </a:r>
            <a:endParaRPr lang="en-US" sz="2000"/>
          </a:p>
        </p:txBody>
      </p:sp>
    </p:spTree>
    <p:extLst>
      <p:ext uri="{BB962C8B-B14F-4D97-AF65-F5344CB8AC3E}">
        <p14:creationId xmlns:p14="http://schemas.microsoft.com/office/powerpoint/2010/main" val="3537351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uk-UA"/>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1609303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b="1" smtClean="0"/>
              <a:t>REGEX</a:t>
            </a:r>
            <a:r>
              <a:rPr lang="uk-UA" sz="9600" b="1" smtClean="0"/>
              <a:t/>
            </a:r>
            <a:br>
              <a:rPr lang="uk-UA" sz="9600" b="1" smtClean="0"/>
            </a:br>
            <a:r>
              <a:rPr lang="en-US" sz="9600" b="1" smtClean="0"/>
              <a:t>BASICS</a:t>
            </a:r>
            <a:endParaRPr lang="en-US" sz="9600" b="1"/>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658380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smtClean="0"/>
              <a:t>REGEX</a:t>
            </a:r>
            <a:r>
              <a:rPr lang="uk-UA" b="1" smtClean="0"/>
              <a:t> </a:t>
            </a:r>
            <a:r>
              <a:rPr lang="en-US" b="1"/>
              <a:t>BASICS</a:t>
            </a:r>
            <a:endParaRPr lang="uk-UA"/>
          </a:p>
        </p:txBody>
      </p:sp>
      <p:sp>
        <p:nvSpPr>
          <p:cNvPr id="3" name="Текст 2"/>
          <p:cNvSpPr>
            <a:spLocks noGrp="1"/>
          </p:cNvSpPr>
          <p:nvPr>
            <p:ph type="body" sz="quarter" idx="10"/>
          </p:nvPr>
        </p:nvSpPr>
        <p:spPr>
          <a:xfrm>
            <a:off x="685800" y="1638300"/>
            <a:ext cx="10820400" cy="4902200"/>
          </a:xfrm>
        </p:spPr>
        <p:txBody>
          <a:bodyPr/>
          <a:lstStyle/>
          <a:p>
            <a:r>
              <a:rPr lang="en-US" sz="2800"/>
              <a:t>A </a:t>
            </a:r>
            <a:r>
              <a:rPr lang="en-US" sz="2800" b="1"/>
              <a:t>regular expression, regex </a:t>
            </a:r>
            <a:r>
              <a:rPr lang="en-US" sz="2800" b="1"/>
              <a:t>or </a:t>
            </a:r>
            <a:r>
              <a:rPr lang="en-US" sz="2800" b="1" smtClean="0"/>
              <a:t>regexp</a:t>
            </a:r>
            <a:r>
              <a:rPr lang="uk-UA" sz="2800" smtClean="0"/>
              <a:t> </a:t>
            </a:r>
            <a:r>
              <a:rPr lang="en-US" sz="2800" smtClean="0"/>
              <a:t>is </a:t>
            </a:r>
            <a:r>
              <a:rPr lang="en-US" sz="2800"/>
              <a:t>a sequence of characters that define a search pattern. Usually this pattern is used by string searching algorithms for "find" or "find and replace" operations on strings, or for input validation. </a:t>
            </a:r>
            <a:endParaRPr lang="uk-UA" sz="2800"/>
          </a:p>
        </p:txBody>
      </p:sp>
    </p:spTree>
    <p:extLst>
      <p:ext uri="{BB962C8B-B14F-4D97-AF65-F5344CB8AC3E}">
        <p14:creationId xmlns:p14="http://schemas.microsoft.com/office/powerpoint/2010/main" val="2469408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smtClean="0"/>
              <a:t>REGEX</a:t>
            </a:r>
            <a:r>
              <a:rPr lang="uk-UA" b="1" smtClean="0"/>
              <a:t> </a:t>
            </a:r>
            <a:r>
              <a:rPr lang="en-US" b="1"/>
              <a:t>BASICS</a:t>
            </a:r>
            <a:endParaRPr lang="uk-UA"/>
          </a:p>
        </p:txBody>
      </p:sp>
      <p:sp>
        <p:nvSpPr>
          <p:cNvPr id="3" name="Текст 2"/>
          <p:cNvSpPr>
            <a:spLocks noGrp="1"/>
          </p:cNvSpPr>
          <p:nvPr>
            <p:ph type="body" sz="quarter" idx="10"/>
          </p:nvPr>
        </p:nvSpPr>
        <p:spPr>
          <a:xfrm>
            <a:off x="685800" y="1638300"/>
            <a:ext cx="10820400" cy="4902200"/>
          </a:xfrm>
        </p:spPr>
        <p:txBody>
          <a:bodyPr/>
          <a:lstStyle/>
          <a:p>
            <a:r>
              <a:rPr lang="en-US" sz="2800"/>
              <a:t>Depending on the regex processor there are about fourteen metacharacters, characters that may or may not have their literal character meaning, depending on context, or whether they are "escaped", i.e. preceded by an escape sequence, in this case, the </a:t>
            </a:r>
            <a:r>
              <a:rPr lang="en-US" sz="2800"/>
              <a:t>backslash </a:t>
            </a:r>
            <a:r>
              <a:rPr lang="en-US" sz="2800" smtClean="0"/>
              <a:t>\. </a:t>
            </a:r>
          </a:p>
          <a:p>
            <a:r>
              <a:rPr lang="en-US" sz="2800" smtClean="0"/>
              <a:t>Common </a:t>
            </a:r>
            <a:r>
              <a:rPr lang="en-US" sz="2800"/>
              <a:t>standards implement both. The usual metacharacters </a:t>
            </a:r>
            <a:r>
              <a:rPr lang="en-US" sz="2800"/>
              <a:t>are </a:t>
            </a:r>
            <a:r>
              <a:rPr lang="en-US" sz="2800" b="1" smtClean="0">
                <a:latin typeface="Consolas" panose="020B0609020204030204" pitchFamily="49" charset="0"/>
              </a:rPr>
              <a:t>{ } [ ] ( ) ^ $ . | * + ? \ </a:t>
            </a:r>
            <a:r>
              <a:rPr lang="en-US" sz="2800" smtClean="0"/>
              <a:t>. </a:t>
            </a:r>
          </a:p>
          <a:p>
            <a:r>
              <a:rPr lang="en-US" sz="2800" smtClean="0"/>
              <a:t>The </a:t>
            </a:r>
            <a:r>
              <a:rPr lang="en-US" sz="2800"/>
              <a:t>usual characters that become metacharacters when escaped </a:t>
            </a:r>
            <a:r>
              <a:rPr lang="en-US" sz="2800"/>
              <a:t>are </a:t>
            </a:r>
            <a:r>
              <a:rPr lang="en-US" sz="2800" smtClean="0"/>
              <a:t> </a:t>
            </a:r>
            <a:r>
              <a:rPr lang="en-US" sz="2800" b="1" smtClean="0">
                <a:latin typeface="Consolas" panose="020B0609020204030204" pitchFamily="49" charset="0"/>
              </a:rPr>
              <a:t>d s w D S W N</a:t>
            </a:r>
            <a:r>
              <a:rPr lang="en-US" sz="2800" smtClean="0"/>
              <a:t>.</a:t>
            </a:r>
            <a:endParaRPr lang="uk-UA" sz="2800"/>
          </a:p>
        </p:txBody>
      </p:sp>
    </p:spTree>
    <p:extLst>
      <p:ext uri="{BB962C8B-B14F-4D97-AF65-F5344CB8AC3E}">
        <p14:creationId xmlns:p14="http://schemas.microsoft.com/office/powerpoint/2010/main" val="2419205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smtClean="0"/>
              <a:t>REGEX</a:t>
            </a:r>
            <a:r>
              <a:rPr lang="uk-UA" b="1" smtClean="0"/>
              <a:t> </a:t>
            </a:r>
            <a:r>
              <a:rPr lang="en-US" b="1"/>
              <a:t>BASICS</a:t>
            </a:r>
            <a:endParaRPr lang="uk-UA"/>
          </a:p>
        </p:txBody>
      </p:sp>
      <p:sp>
        <p:nvSpPr>
          <p:cNvPr id="3" name="Текст 2"/>
          <p:cNvSpPr>
            <a:spLocks noGrp="1"/>
          </p:cNvSpPr>
          <p:nvPr>
            <p:ph type="body" sz="quarter" idx="10"/>
          </p:nvPr>
        </p:nvSpPr>
        <p:spPr>
          <a:xfrm>
            <a:off x="685800" y="1638300"/>
            <a:ext cx="10820400" cy="4902200"/>
          </a:xfrm>
        </p:spPr>
        <p:txBody>
          <a:bodyPr/>
          <a:lstStyle/>
          <a:p>
            <a:pPr algn="ctr"/>
            <a:r>
              <a:rPr lang="en-US" sz="3600">
                <a:latin typeface="Consolas" panose="020B0609020204030204" pitchFamily="49" charset="0"/>
              </a:rPr>
              <a:t>/pattern/flags</a:t>
            </a:r>
          </a:p>
          <a:p>
            <a:r>
              <a:rPr lang="en-US" sz="2600" b="1" smtClean="0"/>
              <a:t>Pattern </a:t>
            </a:r>
            <a:r>
              <a:rPr lang="en-US" sz="2600" smtClean="0"/>
              <a:t>- the text of the regular expression or, as of ES5, another RegExp object (or literal) (the latter for the two RegExp constructor notations only). Patterns can include special characters so they can match a wider range of values than would a literal string. </a:t>
            </a:r>
          </a:p>
          <a:p>
            <a:r>
              <a:rPr lang="en-US" sz="2600" b="1" smtClean="0"/>
              <a:t>Flags</a:t>
            </a:r>
            <a:r>
              <a:rPr lang="en-US" sz="2600" smtClean="0"/>
              <a:t> - If </a:t>
            </a:r>
            <a:r>
              <a:rPr lang="en-US" sz="2600"/>
              <a:t>specified, flags indicates the flags to add, or if an object is supplied for the pattern, the flags value will replace any of that object's flags (and lastIndex will be reset to 0) (as of ES2015). If flags is not specified and a regular expressions object is supplied, that object's flags (and lastIndex value) will be copied over.</a:t>
            </a:r>
            <a:endParaRPr lang="uk-UA" sz="2600"/>
          </a:p>
        </p:txBody>
      </p:sp>
    </p:spTree>
    <p:extLst>
      <p:ext uri="{BB962C8B-B14F-4D97-AF65-F5344CB8AC3E}">
        <p14:creationId xmlns:p14="http://schemas.microsoft.com/office/powerpoint/2010/main" val="2608474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0"/>
          </p:nvPr>
        </p:nvSpPr>
        <p:spPr>
          <a:xfrm>
            <a:off x="673100" y="673100"/>
            <a:ext cx="10820400" cy="5588000"/>
          </a:xfrm>
        </p:spPr>
        <p:txBody>
          <a:bodyPr/>
          <a:lstStyle/>
          <a:p>
            <a:r>
              <a:rPr lang="en-US" sz="2600" b="1" smtClean="0"/>
              <a:t>g</a:t>
            </a:r>
            <a:r>
              <a:rPr lang="en-US" sz="2600" smtClean="0"/>
              <a:t> - global </a:t>
            </a:r>
            <a:r>
              <a:rPr lang="en-US" sz="2600"/>
              <a:t>match; find all matches rather than stopping after the first match</a:t>
            </a:r>
          </a:p>
          <a:p>
            <a:r>
              <a:rPr lang="en-US" sz="2600" b="1" smtClean="0"/>
              <a:t>i</a:t>
            </a:r>
            <a:r>
              <a:rPr lang="en-US" sz="2600" smtClean="0"/>
              <a:t> - ignore case</a:t>
            </a:r>
            <a:endParaRPr lang="uk-UA" sz="2600" smtClean="0"/>
          </a:p>
          <a:p>
            <a:r>
              <a:rPr lang="en-US" sz="2600" b="1" smtClean="0"/>
              <a:t>m</a:t>
            </a:r>
            <a:r>
              <a:rPr lang="en-US" sz="2600" smtClean="0"/>
              <a:t> - multiline</a:t>
            </a:r>
            <a:r>
              <a:rPr lang="en-US" sz="2600"/>
              <a:t>; treat beginning and end characters (^ and $) as working over multiple lines (i.e., match the beginning or end of each line (delimited by \n or \r), not only the very beginning or end of the whole input string)</a:t>
            </a:r>
          </a:p>
          <a:p>
            <a:r>
              <a:rPr lang="en-US" sz="2600" b="1" smtClean="0"/>
              <a:t>s</a:t>
            </a:r>
            <a:r>
              <a:rPr lang="en-US" sz="2600" smtClean="0"/>
              <a:t> - "</a:t>
            </a:r>
            <a:r>
              <a:rPr lang="en-US" sz="2600"/>
              <a:t>dotAll"; allows . to match newlines</a:t>
            </a:r>
          </a:p>
          <a:p>
            <a:r>
              <a:rPr lang="en-US" sz="2600" b="1" smtClean="0"/>
              <a:t>u</a:t>
            </a:r>
            <a:r>
              <a:rPr lang="en-US" sz="2600" smtClean="0"/>
              <a:t> - Unicode</a:t>
            </a:r>
            <a:r>
              <a:rPr lang="en-US" sz="2600"/>
              <a:t>; treat pattern as a sequence of Unicode code points</a:t>
            </a:r>
          </a:p>
          <a:p>
            <a:r>
              <a:rPr lang="en-US" sz="2600" b="1" smtClean="0"/>
              <a:t>y</a:t>
            </a:r>
            <a:r>
              <a:rPr lang="en-US" sz="2600" smtClean="0"/>
              <a:t> - sticky</a:t>
            </a:r>
            <a:r>
              <a:rPr lang="en-US" sz="2600"/>
              <a:t>; matches only from the index indicated by the lastIndex property of this regular expression in the target string (and does not attempt to match from any later indexes).</a:t>
            </a:r>
            <a:endParaRPr lang="uk-UA" sz="2600"/>
          </a:p>
        </p:txBody>
      </p:sp>
    </p:spTree>
    <p:extLst>
      <p:ext uri="{BB962C8B-B14F-4D97-AF65-F5344CB8AC3E}">
        <p14:creationId xmlns:p14="http://schemas.microsoft.com/office/powerpoint/2010/main" val="4210588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b="1" smtClean="0"/>
              <a:t>REGEX</a:t>
            </a:r>
            <a:br>
              <a:rPr lang="en-US" sz="9600" b="1" smtClean="0"/>
            </a:br>
            <a:r>
              <a:rPr lang="en-US" sz="9600" b="1" smtClean="0"/>
              <a:t>EXAMPLES</a:t>
            </a:r>
            <a:endParaRPr lang="en-US" sz="9600" b="1"/>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3027162081"/>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www.w3.org/XML/1998/namespace"/>
    <ds:schemaRef ds:uri="http://schemas.microsoft.com/office/infopath/2007/PartnerControls"/>
    <ds:schemaRef ds:uri="835f28f2-30f1-4728-84d2-86d96e143488"/>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341e6018-ac0a-4dfb-8409-db9e0d25502e"/>
    <ds:schemaRef ds:uri="http://purl.org/dc/dcmitype/"/>
    <ds:schemaRef ds:uri="http://purl.org/dc/terms/"/>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1068</TotalTime>
  <Words>585</Words>
  <Application>Microsoft Office PowerPoint</Application>
  <PresentationFormat>Произвольный</PresentationFormat>
  <Paragraphs>64</Paragraphs>
  <Slides>33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33</vt:i4>
      </vt:variant>
    </vt:vector>
  </HeadingPairs>
  <TitlesOfParts>
    <vt:vector size="41" baseType="lpstr">
      <vt:lpstr>Arial</vt:lpstr>
      <vt:lpstr>Open Sans</vt:lpstr>
      <vt:lpstr>Wingdings</vt:lpstr>
      <vt:lpstr>Consolas</vt:lpstr>
      <vt:lpstr>Proxima Nova Black</vt:lpstr>
      <vt:lpstr>Calibri</vt:lpstr>
      <vt:lpstr>DARK THEME</vt:lpstr>
      <vt:lpstr>LIGHT-THEME</vt:lpstr>
      <vt:lpstr>JAVASCRIPT REGEX</vt:lpstr>
      <vt:lpstr>AGENDA</vt:lpstr>
      <vt:lpstr>Презентация PowerPoint</vt:lpstr>
      <vt:lpstr>REGEX BASICS</vt:lpstr>
      <vt:lpstr>REGEX BASICS</vt:lpstr>
      <vt:lpstr>REGEX BASICS</vt:lpstr>
      <vt:lpstr>REGEX BASICS</vt:lpstr>
      <vt:lpstr>Презентация PowerPoint</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EXAMPLES</vt:lpstr>
      <vt:lpstr>REGEX IN JS</vt:lpstr>
      <vt:lpstr>REGEX IN JS</vt:lpstr>
      <vt:lpstr>REGEX IN JS</vt:lpstr>
      <vt:lpstr>REGEX IN JS</vt:lpstr>
      <vt:lpstr>Презентация PowerPoint</vt:lpstr>
      <vt:lpstr>Презентация PowerPoint</vt:lpstr>
      <vt:lpstr>Презентация PowerPoint</vt:lpstr>
      <vt:lpstr>Презентация PowerPoint</vt:lpstr>
      <vt:lpstr>USEFUL LINKS</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DAVID-LAPTOP</cp:lastModifiedBy>
  <cp:revision>111</cp:revision>
  <dcterms:created xsi:type="dcterms:W3CDTF">2018-12-11T16:43:22Z</dcterms:created>
  <dcterms:modified xsi:type="dcterms:W3CDTF">2019-05-21T22:13:09Z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